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6" r:id="rId3"/>
    <p:sldId id="259" r:id="rId4"/>
    <p:sldId id="262" r:id="rId5"/>
    <p:sldId id="258" r:id="rId6"/>
    <p:sldId id="260" r:id="rId7"/>
  </p:sldIdLst>
  <p:sldSz cx="12192000" cy="6858000"/>
  <p:notesSz cx="6985000" cy="92837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86339" autoAdjust="0"/>
  </p:normalViewPr>
  <p:slideViewPr>
    <p:cSldViewPr snapToGrid="0">
      <p:cViewPr varScale="1">
        <p:scale>
          <a:sx n="98" d="100"/>
          <a:sy n="98" d="100"/>
        </p:scale>
        <p:origin x="30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escargar\POA%20NOVIEMBRE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  <a:sp3d/>
      </c:spPr>
    </c:sideWall>
    <c:backWall>
      <c:thickness val="0"/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3604034744954422E-2"/>
          <c:y val="4.8243973954901855E-2"/>
          <c:w val="0.96222444893875969"/>
          <c:h val="0.80014696368050253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softEdge rad="0"/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1.8963233724095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6C3-4E99-8DE8-0C8C59FE486E}"/>
                </c:ext>
              </c:extLst>
            </c:dLbl>
            <c:dLbl>
              <c:idx val="1"/>
              <c:layout>
                <c:manualLayout>
                  <c:x val="2.0332803101311067E-17"/>
                  <c:y val="-1.6254200334938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6C3-4E99-8DE8-0C8C59FE486E}"/>
                </c:ext>
              </c:extLst>
            </c:dLbl>
            <c:dLbl>
              <c:idx val="2"/>
              <c:layout>
                <c:manualLayout>
                  <c:x val="0"/>
                  <c:y val="-1.6254200334938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6C3-4E99-8DE8-0C8C59FE486E}"/>
                </c:ext>
              </c:extLst>
            </c:dLbl>
            <c:dLbl>
              <c:idx val="3"/>
              <c:layout>
                <c:manualLayout>
                  <c:x val="0"/>
                  <c:y val="-1.6254200334938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6C3-4E99-8DE8-0C8C59FE486E}"/>
                </c:ext>
              </c:extLst>
            </c:dLbl>
            <c:dLbl>
              <c:idx val="4"/>
              <c:layout>
                <c:manualLayout>
                  <c:x val="0"/>
                  <c:y val="-1.8963233724095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6C3-4E99-8DE8-0C8C59FE486E}"/>
                </c:ext>
              </c:extLst>
            </c:dLbl>
            <c:dLbl>
              <c:idx val="5"/>
              <c:layout>
                <c:manualLayout>
                  <c:x val="0"/>
                  <c:y val="-2.1672267113251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6C3-4E99-8DE8-0C8C59FE486E}"/>
                </c:ext>
              </c:extLst>
            </c:dLbl>
            <c:dLbl>
              <c:idx val="6"/>
              <c:layout>
                <c:manualLayout>
                  <c:x val="-8.133121240524427E-17"/>
                  <c:y val="-2.1672267113251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6C3-4E99-8DE8-0C8C59FE486E}"/>
                </c:ext>
              </c:extLst>
            </c:dLbl>
            <c:dLbl>
              <c:idx val="7"/>
              <c:layout>
                <c:manualLayout>
                  <c:x val="0"/>
                  <c:y val="-1.8963233724095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6C3-4E99-8DE8-0C8C59FE486E}"/>
                </c:ext>
              </c:extLst>
            </c:dLbl>
            <c:dLbl>
              <c:idx val="8"/>
              <c:layout>
                <c:manualLayout>
                  <c:x val="-1.6266242481048854E-16"/>
                  <c:y val="-2.1672267113251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6C3-4E99-8DE8-0C8C59FE486E}"/>
                </c:ext>
              </c:extLst>
            </c:dLbl>
            <c:dLbl>
              <c:idx val="9"/>
              <c:layout>
                <c:manualLayout>
                  <c:x val="0"/>
                  <c:y val="-1.8963233724095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6C3-4E99-8DE8-0C8C59FE48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V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'[POA NOVIEMBRE (1).xlsx]GENERAL'!$B$3:$B$12</c:f>
              <c:strCache>
                <c:ptCount val="10"/>
                <c:pt idx="0">
                  <c:v>SEGUROS CONSTITUCIÓN C.A.</c:v>
                </c:pt>
                <c:pt idx="1">
                  <c:v>MERCANTIL SEGUROS C.A.</c:v>
                </c:pt>
                <c:pt idx="2">
                  <c:v>SEGUROS PIRÁMIDE C.A.</c:v>
                </c:pt>
                <c:pt idx="3">
                  <c:v>C.A. DE SEGUROS LA INTERNACIONAL</c:v>
                </c:pt>
                <c:pt idx="4">
                  <c:v>MAPFRE LA SEGURIDAD C.A. DE SEGUROS.</c:v>
                </c:pt>
                <c:pt idx="5">
                  <c:v>ATRIO SEGUROS S.A.</c:v>
                </c:pt>
                <c:pt idx="6">
                  <c:v>SEGUROS CARACAS C.A.</c:v>
                </c:pt>
                <c:pt idx="7">
                  <c:v>HISPANA DE SEGUROS C.A.</c:v>
                </c:pt>
                <c:pt idx="8">
                  <c:v>OCEÁNICA DE SEGUROS C.A</c:v>
                </c:pt>
                <c:pt idx="9">
                  <c:v>SEGUROS UNIVERSITAS C.A.</c:v>
                </c:pt>
              </c:strCache>
            </c:strRef>
          </c:cat>
          <c:val>
            <c:numRef>
              <c:f>'[POA NOVIEMBRE (1).xlsx]GENERAL'!$C$3:$C$12</c:f>
              <c:numCache>
                <c:formatCode>General</c:formatCode>
                <c:ptCount val="10"/>
                <c:pt idx="0">
                  <c:v>26</c:v>
                </c:pt>
                <c:pt idx="1">
                  <c:v>19</c:v>
                </c:pt>
                <c:pt idx="2">
                  <c:v>9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6C3-4E99-8DE8-0C8C59FE486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gapDepth val="0"/>
        <c:shape val="box"/>
        <c:axId val="-787604704"/>
        <c:axId val="-787598720"/>
        <c:axId val="0"/>
      </c:bar3DChart>
      <c:catAx>
        <c:axId val="-78760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VE"/>
          </a:p>
        </c:txPr>
        <c:crossAx val="-787598720"/>
        <c:crosses val="autoZero"/>
        <c:auto val="1"/>
        <c:lblAlgn val="ctr"/>
        <c:lblOffset val="100"/>
        <c:noMultiLvlLbl val="0"/>
      </c:catAx>
      <c:valAx>
        <c:axId val="-787598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VE"/>
          </a:p>
        </c:txPr>
        <c:crossAx val="-787604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V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1995740758019141E-2"/>
          <c:y val="6.4792091929828155E-2"/>
          <c:w val="0.93785546629835426"/>
          <c:h val="0.6788799224961520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'[POA NOVIEMBRE (1).xlsx]POR RAMOS'!$B$1</c:f>
              <c:strCache>
                <c:ptCount val="1"/>
                <c:pt idx="0">
                  <c:v>SALUD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8"/>
              <c:layout>
                <c:manualLayout>
                  <c:x val="-9.6617241357305873E-17"/>
                  <c:y val="-9.8495197892334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4BF-4375-9964-3A9FC32326B9}"/>
                </c:ext>
              </c:extLst>
            </c:dLbl>
            <c:dLbl>
              <c:idx val="9"/>
              <c:layout>
                <c:manualLayout>
                  <c:x val="9.6617241357305873E-17"/>
                  <c:y val="-8.3903316723100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BF-4375-9964-3A9FC32326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V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'[POA NOVIEMBRE (1).xlsx]POR RAMOS'!$A$2:$A$11</c:f>
              <c:strCache>
                <c:ptCount val="10"/>
                <c:pt idx="0">
                  <c:v>SEGUROS CONSTITUCIÓN C.A.</c:v>
                </c:pt>
                <c:pt idx="1">
                  <c:v>MERCANTIL SEGUROS C.A.</c:v>
                </c:pt>
                <c:pt idx="2">
                  <c:v>SEGUROS PIRÁMIDE C.A.</c:v>
                </c:pt>
                <c:pt idx="3">
                  <c:v>C.A. DE SEGUROS LA INTERNACIONAL</c:v>
                </c:pt>
                <c:pt idx="4">
                  <c:v>MAPFRE LA SEGURIDAD C.A. DE SEGUROS.</c:v>
                </c:pt>
                <c:pt idx="5">
                  <c:v>ATRIO SEGUROS S.A.</c:v>
                </c:pt>
                <c:pt idx="6">
                  <c:v>SEGUROS CARACAS C.A.</c:v>
                </c:pt>
                <c:pt idx="7">
                  <c:v>HISPANA DE SEGUROS C.A.</c:v>
                </c:pt>
                <c:pt idx="8">
                  <c:v>OCEÁNICA DE SEGUROS C.A</c:v>
                </c:pt>
                <c:pt idx="9">
                  <c:v>SEGUROS UNIVERSITAS C.A.</c:v>
                </c:pt>
              </c:strCache>
            </c:strRef>
          </c:cat>
          <c:val>
            <c:numRef>
              <c:f>'[POA NOVIEMBRE (1).xlsx]POR RAMOS'!$B$2:$B$11</c:f>
              <c:numCache>
                <c:formatCode>General</c:formatCode>
                <c:ptCount val="10"/>
                <c:pt idx="0">
                  <c:v>25</c:v>
                </c:pt>
                <c:pt idx="1">
                  <c:v>19</c:v>
                </c:pt>
                <c:pt idx="2">
                  <c:v>6</c:v>
                </c:pt>
                <c:pt idx="3">
                  <c:v>7</c:v>
                </c:pt>
                <c:pt idx="4">
                  <c:v>6</c:v>
                </c:pt>
                <c:pt idx="5">
                  <c:v>4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BF-4375-9964-3A9FC32326B9}"/>
            </c:ext>
          </c:extLst>
        </c:ser>
        <c:ser>
          <c:idx val="1"/>
          <c:order val="1"/>
          <c:tx>
            <c:strRef>
              <c:f>'[POA NOVIEMBRE (1).xlsx]POR RAMOS'!$C$1</c:f>
              <c:strCache>
                <c:ptCount val="1"/>
                <c:pt idx="0">
                  <c:v>AUTOMÓVIL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2"/>
              <c:layout>
                <c:manualLayout>
                  <c:x val="-4.8308620678652937E-17"/>
                  <c:y val="-0.120383019646187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4BF-4375-9964-3A9FC32326B9}"/>
                </c:ext>
              </c:extLst>
            </c:dLbl>
            <c:dLbl>
              <c:idx val="5"/>
              <c:layout>
                <c:manualLayout>
                  <c:x val="0"/>
                  <c:y val="-7.2959405846174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BF-4375-9964-3A9FC32326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V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'[POA NOVIEMBRE (1).xlsx]POR RAMOS'!$A$2:$A$11</c:f>
              <c:strCache>
                <c:ptCount val="10"/>
                <c:pt idx="0">
                  <c:v>SEGUROS CONSTITUCIÓN C.A.</c:v>
                </c:pt>
                <c:pt idx="1">
                  <c:v>MERCANTIL SEGUROS C.A.</c:v>
                </c:pt>
                <c:pt idx="2">
                  <c:v>SEGUROS PIRÁMIDE C.A.</c:v>
                </c:pt>
                <c:pt idx="3">
                  <c:v>C.A. DE SEGUROS LA INTERNACIONAL</c:v>
                </c:pt>
                <c:pt idx="4">
                  <c:v>MAPFRE LA SEGURIDAD C.A. DE SEGUROS.</c:v>
                </c:pt>
                <c:pt idx="5">
                  <c:v>ATRIO SEGUROS S.A.</c:v>
                </c:pt>
                <c:pt idx="6">
                  <c:v>SEGUROS CARACAS C.A.</c:v>
                </c:pt>
                <c:pt idx="7">
                  <c:v>HISPANA DE SEGUROS C.A.</c:v>
                </c:pt>
                <c:pt idx="8">
                  <c:v>OCEÁNICA DE SEGUROS C.A</c:v>
                </c:pt>
                <c:pt idx="9">
                  <c:v>SEGUROS UNIVERSITAS C.A.</c:v>
                </c:pt>
              </c:strCache>
            </c:strRef>
          </c:cat>
          <c:val>
            <c:numRef>
              <c:f>'[POA NOVIEMBRE (1).xlsx]POR RAMOS'!$C$2:$C$11</c:f>
              <c:numCache>
                <c:formatCode>General</c:formatCode>
                <c:ptCount val="10"/>
                <c:pt idx="2">
                  <c:v>3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4BF-4375-9964-3A9FC32326B9}"/>
            </c:ext>
          </c:extLst>
        </c:ser>
        <c:ser>
          <c:idx val="2"/>
          <c:order val="2"/>
          <c:tx>
            <c:strRef>
              <c:f>'[POA NOVIEMBRE (1).xlsx]POR RAMOS'!$D$1</c:f>
              <c:strCache>
                <c:ptCount val="1"/>
                <c:pt idx="0">
                  <c:v>FUNERARIO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0.102143168184643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4BF-4375-9964-3A9FC32326B9}"/>
                </c:ext>
              </c:extLst>
            </c:dLbl>
            <c:dLbl>
              <c:idx val="8"/>
              <c:layout>
                <c:manualLayout>
                  <c:x val="-9.6617241357305873E-17"/>
                  <c:y val="-0.153214752276965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4BF-4375-9964-3A9FC32326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V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'[POA NOVIEMBRE (1).xlsx]POR RAMOS'!$A$2:$A$11</c:f>
              <c:strCache>
                <c:ptCount val="10"/>
                <c:pt idx="0">
                  <c:v>SEGUROS CONSTITUCIÓN C.A.</c:v>
                </c:pt>
                <c:pt idx="1">
                  <c:v>MERCANTIL SEGUROS C.A.</c:v>
                </c:pt>
                <c:pt idx="2">
                  <c:v>SEGUROS PIRÁMIDE C.A.</c:v>
                </c:pt>
                <c:pt idx="3">
                  <c:v>C.A. DE SEGUROS LA INTERNACIONAL</c:v>
                </c:pt>
                <c:pt idx="4">
                  <c:v>MAPFRE LA SEGURIDAD C.A. DE SEGUROS.</c:v>
                </c:pt>
                <c:pt idx="5">
                  <c:v>ATRIO SEGUROS S.A.</c:v>
                </c:pt>
                <c:pt idx="6">
                  <c:v>SEGUROS CARACAS C.A.</c:v>
                </c:pt>
                <c:pt idx="7">
                  <c:v>HISPANA DE SEGUROS C.A.</c:v>
                </c:pt>
                <c:pt idx="8">
                  <c:v>OCEÁNICA DE SEGUROS C.A</c:v>
                </c:pt>
                <c:pt idx="9">
                  <c:v>SEGUROS UNIVERSITAS C.A.</c:v>
                </c:pt>
              </c:strCache>
            </c:strRef>
          </c:cat>
          <c:val>
            <c:numRef>
              <c:f>'[POA NOVIEMBRE (1).xlsx]POR RAMOS'!$D$2:$D$11</c:f>
              <c:numCache>
                <c:formatCode>General</c:formatCode>
                <c:ptCount val="10"/>
                <c:pt idx="0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4BF-4375-9964-3A9FC32326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gapDepth val="0"/>
        <c:shape val="box"/>
        <c:axId val="-787606880"/>
        <c:axId val="-787608512"/>
        <c:axId val="0"/>
      </c:bar3DChart>
      <c:catAx>
        <c:axId val="-787606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VE"/>
          </a:p>
        </c:txPr>
        <c:crossAx val="-787608512"/>
        <c:crosses val="autoZero"/>
        <c:auto val="1"/>
        <c:lblAlgn val="ctr"/>
        <c:lblOffset val="100"/>
        <c:noMultiLvlLbl val="0"/>
      </c:catAx>
      <c:valAx>
        <c:axId val="-787608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VE"/>
          </a:p>
        </c:txPr>
        <c:crossAx val="-787606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695147002064019"/>
          <c:y val="0.87450438585684942"/>
          <c:w val="0.38435602170282074"/>
          <c:h val="0.119927454222281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VE"/>
        </a:p>
      </c:txPr>
    </c:legend>
    <c:plotVisOnly val="1"/>
    <c:dispBlanksAs val="gap"/>
    <c:showDLblsOverMax val="0"/>
  </c:chart>
  <c:spPr>
    <a:gradFill>
      <a:gsLst>
        <a:gs pos="5000">
          <a:schemeClr val="accent1">
            <a:lumMod val="6000"/>
            <a:lumOff val="94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V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gradFill>
          <a:gsLst>
            <a:gs pos="0">
              <a:srgbClr val="5B9BD5">
                <a:alpha val="98000"/>
                <a:lumMod val="17000"/>
                <a:lumOff val="83000"/>
              </a:srgbClr>
            </a:gs>
            <a:gs pos="74000">
              <a:srgbClr val="5B9BD5">
                <a:lumMod val="45000"/>
                <a:lumOff val="55000"/>
              </a:srgbClr>
            </a:gs>
            <a:gs pos="83000">
              <a:srgbClr val="5B9BD5">
                <a:lumMod val="45000"/>
                <a:lumOff val="55000"/>
              </a:srgbClr>
            </a:gs>
            <a:gs pos="100000">
              <a:srgbClr val="5B9BD5">
                <a:lumMod val="30000"/>
                <a:lumOff val="70000"/>
              </a:srgb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threePt" dir="t"/>
        </a:scene3d>
        <a:sp3d>
          <a:bevelT/>
        </a:sp3d>
      </c:spPr>
    </c:sideWall>
    <c:backWall>
      <c:thickness val="0"/>
      <c:spPr>
        <a:gradFill>
          <a:gsLst>
            <a:gs pos="0">
              <a:srgbClr val="5B9BD5">
                <a:alpha val="98000"/>
                <a:lumMod val="17000"/>
                <a:lumOff val="83000"/>
              </a:srgbClr>
            </a:gs>
            <a:gs pos="74000">
              <a:srgbClr val="5B9BD5">
                <a:lumMod val="45000"/>
                <a:lumOff val="55000"/>
              </a:srgbClr>
            </a:gs>
            <a:gs pos="83000">
              <a:srgbClr val="5B9BD5">
                <a:lumMod val="45000"/>
                <a:lumOff val="55000"/>
              </a:srgbClr>
            </a:gs>
            <a:gs pos="100000">
              <a:srgbClr val="5B9BD5">
                <a:lumMod val="30000"/>
                <a:lumOff val="70000"/>
              </a:srgb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threePt" dir="t"/>
        </a:scene3d>
        <a:sp3d>
          <a:bevelT/>
        </a:sp3d>
      </c:spPr>
    </c:backWall>
    <c:plotArea>
      <c:layout>
        <c:manualLayout>
          <c:layoutTarget val="inner"/>
          <c:xMode val="edge"/>
          <c:yMode val="edge"/>
          <c:x val="4.1266287758103523E-2"/>
          <c:y val="4.3525131047010099E-2"/>
          <c:w val="0.9545117004533179"/>
          <c:h val="0.7218391833912645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'[POA NOVIEMBRE (1).xlsx]SALUD'!$B$1</c:f>
              <c:strCache>
                <c:ptCount val="1"/>
                <c:pt idx="0">
                  <c:v>REVISION Y ANÁLISIS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921-4636-9436-55F9561B26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V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'[POA NOVIEMBRE (1).xlsx]SALUD'!$A$2:$A$11</c:f>
              <c:strCache>
                <c:ptCount val="10"/>
                <c:pt idx="0">
                  <c:v>SEGUROS CONSTITUCIÓN C.A.</c:v>
                </c:pt>
                <c:pt idx="1">
                  <c:v>MERCANTIL SEGUROS C.A.</c:v>
                </c:pt>
                <c:pt idx="2">
                  <c:v>SEGUROS PIRÁMIDE C.A.</c:v>
                </c:pt>
                <c:pt idx="3">
                  <c:v>C.A. DE SEGUROS LA INTERNACIONAL</c:v>
                </c:pt>
                <c:pt idx="4">
                  <c:v>MAPFRE LA SEGURIDAD C.A. DE SEGUROS.</c:v>
                </c:pt>
                <c:pt idx="5">
                  <c:v>ATRIO SEGUROS S.A.</c:v>
                </c:pt>
                <c:pt idx="6">
                  <c:v>SEGUROS CARACAS C.A.</c:v>
                </c:pt>
                <c:pt idx="7">
                  <c:v>HISPANA DE SEGUROS C.A.</c:v>
                </c:pt>
                <c:pt idx="8">
                  <c:v>OCEÁNICA DE SEGUROS C.A</c:v>
                </c:pt>
                <c:pt idx="9">
                  <c:v>SEGUROS UNIVERSITAS C.A.</c:v>
                </c:pt>
              </c:strCache>
            </c:strRef>
          </c:cat>
          <c:val>
            <c:numRef>
              <c:f>'[POA NOVIEMBRE (1).xlsx]SALUD'!$B$2:$B$11</c:f>
              <c:numCache>
                <c:formatCode>General</c:formatCode>
                <c:ptCount val="10"/>
                <c:pt idx="0">
                  <c:v>23</c:v>
                </c:pt>
                <c:pt idx="1">
                  <c:v>11</c:v>
                </c:pt>
                <c:pt idx="2">
                  <c:v>1</c:v>
                </c:pt>
                <c:pt idx="3">
                  <c:v>4</c:v>
                </c:pt>
                <c:pt idx="4">
                  <c:v>6</c:v>
                </c:pt>
                <c:pt idx="5">
                  <c:v>2</c:v>
                </c:pt>
                <c:pt idx="6">
                  <c:v>3</c:v>
                </c:pt>
                <c:pt idx="7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21-4636-9436-55F9561B2665}"/>
            </c:ext>
          </c:extLst>
        </c:ser>
        <c:ser>
          <c:idx val="1"/>
          <c:order val="1"/>
          <c:tx>
            <c:strRef>
              <c:f>'[POA NOVIEMBRE (1).xlsx]SALUD'!$C$1</c:f>
              <c:strCache>
                <c:ptCount val="1"/>
                <c:pt idx="0">
                  <c:v>PROCEDENTE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9"/>
              <c:layout>
                <c:manualLayout>
                  <c:x val="0"/>
                  <c:y val="-6.99453311147262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21-4636-9436-55F9561B26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V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'[POA NOVIEMBRE (1).xlsx]SALUD'!$A$2:$A$11</c:f>
              <c:strCache>
                <c:ptCount val="10"/>
                <c:pt idx="0">
                  <c:v>SEGUROS CONSTITUCIÓN C.A.</c:v>
                </c:pt>
                <c:pt idx="1">
                  <c:v>MERCANTIL SEGUROS C.A.</c:v>
                </c:pt>
                <c:pt idx="2">
                  <c:v>SEGUROS PIRÁMIDE C.A.</c:v>
                </c:pt>
                <c:pt idx="3">
                  <c:v>C.A. DE SEGUROS LA INTERNACIONAL</c:v>
                </c:pt>
                <c:pt idx="4">
                  <c:v>MAPFRE LA SEGURIDAD C.A. DE SEGUROS.</c:v>
                </c:pt>
                <c:pt idx="5">
                  <c:v>ATRIO SEGUROS S.A.</c:v>
                </c:pt>
                <c:pt idx="6">
                  <c:v>SEGUROS CARACAS C.A.</c:v>
                </c:pt>
                <c:pt idx="7">
                  <c:v>HISPANA DE SEGUROS C.A.</c:v>
                </c:pt>
                <c:pt idx="8">
                  <c:v>OCEÁNICA DE SEGUROS C.A</c:v>
                </c:pt>
                <c:pt idx="9">
                  <c:v>SEGUROS UNIVERSITAS C.A.</c:v>
                </c:pt>
              </c:strCache>
            </c:strRef>
          </c:cat>
          <c:val>
            <c:numRef>
              <c:f>'[POA NOVIEMBRE (1).xlsx]SALUD'!$C$2:$C$11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4</c:v>
                </c:pt>
                <c:pt idx="5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21-4636-9436-55F9561B2665}"/>
            </c:ext>
          </c:extLst>
        </c:ser>
        <c:ser>
          <c:idx val="2"/>
          <c:order val="2"/>
          <c:tx>
            <c:strRef>
              <c:f>'[POA NOVIEMBRE (1).xlsx]SALUD'!$D$1</c:f>
              <c:strCache>
                <c:ptCount val="1"/>
                <c:pt idx="0">
                  <c:v>NO PROCEDENTE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2"/>
              <c:layout>
                <c:manualLayout>
                  <c:x val="0"/>
                  <c:y val="-6.99453311147261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21-4636-9436-55F9561B2665}"/>
                </c:ext>
              </c:extLst>
            </c:dLbl>
            <c:dLbl>
              <c:idx val="4"/>
              <c:layout>
                <c:manualLayout>
                  <c:x val="-9.5391842184099488E-17"/>
                  <c:y val="-6.99453311147261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921-4636-9436-55F9561B2665}"/>
                </c:ext>
              </c:extLst>
            </c:dLbl>
            <c:dLbl>
              <c:idx val="7"/>
              <c:layout>
                <c:manualLayout>
                  <c:x val="0"/>
                  <c:y val="-8.1602886300513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921-4636-9436-55F9561B2665}"/>
                </c:ext>
              </c:extLst>
            </c:dLbl>
            <c:dLbl>
              <c:idx val="8"/>
              <c:layout>
                <c:manualLayout>
                  <c:x val="-2.6016257497854683E-3"/>
                  <c:y val="-7.8688497504067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21-4636-9436-55F9561B26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V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'[POA NOVIEMBRE (1).xlsx]SALUD'!$A$2:$A$11</c:f>
              <c:strCache>
                <c:ptCount val="10"/>
                <c:pt idx="0">
                  <c:v>SEGUROS CONSTITUCIÓN C.A.</c:v>
                </c:pt>
                <c:pt idx="1">
                  <c:v>MERCANTIL SEGUROS C.A.</c:v>
                </c:pt>
                <c:pt idx="2">
                  <c:v>SEGUROS PIRÁMIDE C.A.</c:v>
                </c:pt>
                <c:pt idx="3">
                  <c:v>C.A. DE SEGUROS LA INTERNACIONAL</c:v>
                </c:pt>
                <c:pt idx="4">
                  <c:v>MAPFRE LA SEGURIDAD C.A. DE SEGUROS.</c:v>
                </c:pt>
                <c:pt idx="5">
                  <c:v>ATRIO SEGUROS S.A.</c:v>
                </c:pt>
                <c:pt idx="6">
                  <c:v>SEGUROS CARACAS C.A.</c:v>
                </c:pt>
                <c:pt idx="7">
                  <c:v>HISPANA DE SEGUROS C.A.</c:v>
                </c:pt>
                <c:pt idx="8">
                  <c:v>OCEÁNICA DE SEGUROS C.A</c:v>
                </c:pt>
                <c:pt idx="9">
                  <c:v>SEGUROS UNIVERSITAS C.A.</c:v>
                </c:pt>
              </c:strCache>
            </c:strRef>
          </c:cat>
          <c:val>
            <c:numRef>
              <c:f>'[POA NOVIEMBRE (1).xlsx]SALUD'!$D$2:$D$11</c:f>
              <c:numCache>
                <c:formatCode>General</c:formatCode>
                <c:ptCount val="10"/>
                <c:pt idx="1">
                  <c:v>6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921-4636-9436-55F9561B266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shape val="box"/>
        <c:axId val="-787610144"/>
        <c:axId val="-787596544"/>
        <c:axId val="0"/>
      </c:bar3DChart>
      <c:catAx>
        <c:axId val="-787610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VE"/>
          </a:p>
        </c:txPr>
        <c:crossAx val="-787596544"/>
        <c:crosses val="autoZero"/>
        <c:auto val="1"/>
        <c:lblAlgn val="ctr"/>
        <c:lblOffset val="100"/>
        <c:noMultiLvlLbl val="0"/>
      </c:catAx>
      <c:valAx>
        <c:axId val="-787596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VE"/>
          </a:p>
        </c:txPr>
        <c:crossAx val="-787610144"/>
        <c:crosses val="autoZero"/>
        <c:crossBetween val="between"/>
      </c:valAx>
      <c:spPr>
        <a:gradFill>
          <a:gsLst>
            <a:gs pos="0">
              <a:schemeClr val="accent1">
                <a:alpha val="98000"/>
                <a:lumMod val="17000"/>
                <a:lumOff val="83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solidFill>
            <a:sysClr val="windowText" lastClr="000000">
              <a:lumMod val="15000"/>
              <a:lumOff val="85000"/>
            </a:sysClr>
          </a:solidFill>
        </a:ln>
        <a:effectLst/>
        <a:scene3d>
          <a:camera prst="orthographicFront"/>
          <a:lightRig rig="threePt" dir="t"/>
        </a:scene3d>
        <a:sp3d>
          <a:bevelT/>
        </a:sp3d>
      </c:spPr>
    </c:plotArea>
    <c:legend>
      <c:legendPos val="b"/>
      <c:layout>
        <c:manualLayout>
          <c:xMode val="edge"/>
          <c:yMode val="edge"/>
          <c:x val="0.13824243249377802"/>
          <c:y val="0.90360399449333217"/>
          <c:w val="0.75390218255915153"/>
          <c:h val="6.90599994630181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VE"/>
        </a:p>
      </c:txPr>
    </c:legend>
    <c:plotVisOnly val="1"/>
    <c:dispBlanksAs val="gap"/>
    <c:showDLblsOverMax val="0"/>
  </c:chart>
  <c:spPr>
    <a:gradFill>
      <a:gsLst>
        <a:gs pos="0">
          <a:srgbClr val="5B9BD5">
            <a:alpha val="98000"/>
            <a:lumMod val="17000"/>
            <a:lumOff val="83000"/>
          </a:srgbClr>
        </a:gs>
        <a:gs pos="74000">
          <a:srgbClr val="5B9BD5">
            <a:lumMod val="45000"/>
            <a:lumOff val="55000"/>
          </a:srgbClr>
        </a:gs>
        <a:gs pos="83000">
          <a:srgbClr val="5B9BD5">
            <a:lumMod val="45000"/>
            <a:lumOff val="55000"/>
          </a:srgbClr>
        </a:gs>
        <a:gs pos="100000">
          <a:srgbClr val="5B9BD5">
            <a:lumMod val="30000"/>
            <a:lumOff val="70000"/>
          </a:srgbClr>
        </a:gs>
      </a:gsLst>
      <a:lin ang="5400000" scaled="1"/>
    </a:gradFill>
    <a:ln>
      <a:noFill/>
    </a:ln>
    <a:effectLst/>
  </c:spPr>
  <c:txPr>
    <a:bodyPr/>
    <a:lstStyle/>
    <a:p>
      <a:pPr>
        <a:defRPr/>
      </a:pPr>
      <a:endParaRPr lang="es-VE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2186782497969845E-2"/>
          <c:y val="0.1989771867821061"/>
          <c:w val="0.93978263196515821"/>
          <c:h val="0.57690176303816854"/>
        </c:manualLayout>
      </c:layout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gapDepth val="0"/>
        <c:shape val="box"/>
        <c:axId val="-787604160"/>
        <c:axId val="-787596000"/>
        <c:axId val="0"/>
      </c:bar3DChart>
      <c:catAx>
        <c:axId val="-787604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VE"/>
          </a:p>
        </c:txPr>
        <c:crossAx val="-787596000"/>
        <c:crosses val="autoZero"/>
        <c:auto val="1"/>
        <c:lblAlgn val="ctr"/>
        <c:lblOffset val="100"/>
        <c:noMultiLvlLbl val="0"/>
      </c:catAx>
      <c:valAx>
        <c:axId val="-787596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VE"/>
          </a:p>
        </c:txPr>
        <c:crossAx val="-78760416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VE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cene3d>
          <a:camera prst="orthographicFront"/>
          <a:lightRig rig="threePt" dir="t"/>
        </a:scene3d>
        <a:sp3d>
          <a:bevelT/>
        </a:sp3d>
      </c:spPr>
    </c:sideWall>
    <c:backWall>
      <c:thickness val="0"/>
      <c:spPr>
        <a:noFill/>
        <a:ln>
          <a:noFill/>
        </a:ln>
        <a:effectLst/>
        <a:scene3d>
          <a:camera prst="orthographicFront"/>
          <a:lightRig rig="threePt" dir="t"/>
        </a:scene3d>
        <a:sp3d>
          <a:bevelT/>
        </a:sp3d>
      </c:spPr>
    </c:backWall>
    <c:plotArea>
      <c:layout>
        <c:manualLayout>
          <c:layoutTarget val="inner"/>
          <c:xMode val="edge"/>
          <c:yMode val="edge"/>
          <c:x val="4.4138474821397933E-2"/>
          <c:y val="3.6460139631802523E-2"/>
          <c:w val="0.96017155694521217"/>
          <c:h val="0.8349238420288440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'REVISIÓN Y ANÁLISIS'!$B$13</c:f>
              <c:strCache>
                <c:ptCount val="1"/>
                <c:pt idx="0">
                  <c:v>REVISIÓN Y ANÁLISIS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0800" dist="203200" dir="5400000" sx="2000" sy="2000" algn="ctr" rotWithShape="0">
                <a:srgbClr val="000000">
                  <a:alpha val="47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V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'REVISIÓN Y ANÁLISIS'!$A$14:$A$23</c:f>
              <c:strCache>
                <c:ptCount val="10"/>
                <c:pt idx="0">
                  <c:v>SEGUROS CONSTITUCIÓN C.A.</c:v>
                </c:pt>
                <c:pt idx="1">
                  <c:v>MERCANTIL SEGUROS C.A.</c:v>
                </c:pt>
                <c:pt idx="2">
                  <c:v>MAPFRE LA SEGURIDAD C.A. DE SEGUROS.</c:v>
                </c:pt>
                <c:pt idx="3">
                  <c:v>C.A. DE SEGUROS LA INTERNACIONAL</c:v>
                </c:pt>
                <c:pt idx="4">
                  <c:v>ATRIO SEGUROS S.A.</c:v>
                </c:pt>
                <c:pt idx="5">
                  <c:v>SEGUROS CARACAS C.A.</c:v>
                </c:pt>
                <c:pt idx="6">
                  <c:v>SEGUROS PIRÁMIDE C.A.</c:v>
                </c:pt>
                <c:pt idx="7">
                  <c:v>HISPANA DE SEGUROS C.A.</c:v>
                </c:pt>
                <c:pt idx="8">
                  <c:v>OCEÁNICA DE SEGUROS C.A</c:v>
                </c:pt>
                <c:pt idx="9">
                  <c:v>SEGUROS UNIVERSITAS C.A.</c:v>
                </c:pt>
              </c:strCache>
            </c:strRef>
          </c:cat>
          <c:val>
            <c:numRef>
              <c:f>'REVISIÓN Y ANÁLISIS'!$B$14:$B$23</c:f>
              <c:numCache>
                <c:formatCode>General</c:formatCode>
                <c:ptCount val="10"/>
                <c:pt idx="0">
                  <c:v>24</c:v>
                </c:pt>
                <c:pt idx="1">
                  <c:v>11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65-4604-A679-65CE67537DF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shape val="box"/>
        <c:axId val="-787601984"/>
        <c:axId val="-787601440"/>
        <c:axId val="0"/>
      </c:bar3DChart>
      <c:catAx>
        <c:axId val="-787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VE"/>
          </a:p>
        </c:txPr>
        <c:crossAx val="-787601440"/>
        <c:crosses val="autoZero"/>
        <c:auto val="1"/>
        <c:lblAlgn val="ctr"/>
        <c:lblOffset val="100"/>
        <c:noMultiLvlLbl val="0"/>
      </c:catAx>
      <c:valAx>
        <c:axId val="-787601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VE"/>
          </a:p>
        </c:txPr>
        <c:crossAx val="-787601984"/>
        <c:crosses val="autoZero"/>
        <c:crossBetween val="between"/>
      </c:valAx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V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10"/>
      <c:depthPercent val="100"/>
      <c:rAngAx val="0"/>
      <c:perspective val="1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1281945020030391E-2"/>
          <c:y val="0.14224785415336594"/>
          <c:w val="0.97871802169307154"/>
          <c:h val="0.70392196921330763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5875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V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Hoja2!$A$1:$A$10</c:f>
              <c:strCache>
                <c:ptCount val="10"/>
                <c:pt idx="0">
                  <c:v>ATRIO SEGUROS C.A </c:v>
                </c:pt>
                <c:pt idx="1">
                  <c:v>SEGUROS ALTAMIRA</c:v>
                </c:pt>
                <c:pt idx="2">
                  <c:v>SEGUROS CONSTITUCIÓN</c:v>
                </c:pt>
                <c:pt idx="3">
                  <c:v>MERCANTIL SEGUROS, C.A.</c:v>
                </c:pt>
                <c:pt idx="4">
                  <c:v>SEGURO LOS ANDES</c:v>
                </c:pt>
                <c:pt idx="5">
                  <c:v>HUMANITAS ADMINISTRADORA DE RIESGOS</c:v>
                </c:pt>
                <c:pt idx="6">
                  <c:v>SEGUROS QUALITAS C.A</c:v>
                </c:pt>
                <c:pt idx="7">
                  <c:v>SEGUROS LA OCCIDENTAL C.A</c:v>
                </c:pt>
                <c:pt idx="8">
                  <c:v>SEGUROS UNIVERSITAS</c:v>
                </c:pt>
                <c:pt idx="9">
                  <c:v>LA VENEZOLANA DE SEGUROS Y VIDA</c:v>
                </c:pt>
              </c:strCache>
            </c:strRef>
          </c:cat>
          <c:val>
            <c:numRef>
              <c:f>Hoja2!$B$1:$B$10</c:f>
              <c:numCache>
                <c:formatCode>General</c:formatCode>
                <c:ptCount val="10"/>
                <c:pt idx="0">
                  <c:v>8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05-4F19-B51B-1F7EA5DE431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gapDepth val="0"/>
        <c:shape val="box"/>
        <c:axId val="-787607424"/>
        <c:axId val="-787609600"/>
        <c:axId val="0"/>
      </c:bar3DChart>
      <c:catAx>
        <c:axId val="-787607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VE"/>
          </a:p>
        </c:txPr>
        <c:crossAx val="-787609600"/>
        <c:crosses val="autoZero"/>
        <c:auto val="1"/>
        <c:lblAlgn val="ctr"/>
        <c:lblOffset val="100"/>
        <c:noMultiLvlLbl val="0"/>
      </c:catAx>
      <c:valAx>
        <c:axId val="-787609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VE"/>
          </a:p>
        </c:txPr>
        <c:crossAx val="-787607424"/>
        <c:crosses val="autoZero"/>
        <c:crossBetween val="between"/>
      </c:valAx>
      <c:spPr>
        <a:gradFill>
          <a:gsLst>
            <a:gs pos="20000">
              <a:srgbClr val="5B9BD5">
                <a:alpha val="98000"/>
                <a:lumMod val="17000"/>
                <a:lumOff val="83000"/>
              </a:srgbClr>
            </a:gs>
            <a:gs pos="74000">
              <a:srgbClr val="5B9BD5">
                <a:lumMod val="45000"/>
                <a:lumOff val="55000"/>
              </a:srgbClr>
            </a:gs>
            <a:gs pos="83000">
              <a:srgbClr val="5B9BD5">
                <a:lumMod val="45000"/>
                <a:lumOff val="55000"/>
              </a:srgbClr>
            </a:gs>
            <a:gs pos="100000">
              <a:srgbClr val="5B9BD5">
                <a:lumMod val="30000"/>
                <a:lumOff val="70000"/>
              </a:srgbClr>
            </a:gs>
          </a:gsLst>
          <a:lin ang="5400000" scaled="1"/>
        </a:gra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V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0.0253</cdr:x>
      <cdr:y>0</cdr:y>
    </cdr:from>
    <cdr:to>
      <cdr:x>0.4515</cdr:x>
      <cdr:y>0.07103</cdr:y>
    </cdr:to>
    <cdr:sp macro="" textlink="">
      <cdr:nvSpPr>
        <cdr:cNvPr id="2" name="CuadroTexto 5">
          <a:extLst xmlns:a="http://schemas.openxmlformats.org/drawingml/2006/main">
            <a:ext uri="{FF2B5EF4-FFF2-40B4-BE49-F238E27FC236}">
              <a16:creationId xmlns:a16="http://schemas.microsoft.com/office/drawing/2014/main" id="{C70FAF8F-5627-36DB-BDC9-47C65CBF3FA5}"/>
            </a:ext>
          </a:extLst>
        </cdr:cNvPr>
        <cdr:cNvSpPr txBox="1"/>
      </cdr:nvSpPr>
      <cdr:spPr>
        <a:xfrm xmlns:a="http://schemas.openxmlformats.org/drawingml/2006/main">
          <a:off x="299999" y="0"/>
          <a:ext cx="5054321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VE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Superintendencia de la Actividad Aseguradora </a:t>
          </a:r>
        </a:p>
        <a:p xmlns:a="http://schemas.openxmlformats.org/drawingml/2006/main">
          <a:r>
            <a:rPr lang="es-ES" sz="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RIF: G-20008047-7</a:t>
          </a:r>
        </a:p>
        <a:p xmlns:a="http://schemas.openxmlformats.org/drawingml/2006/main">
          <a:r>
            <a:rPr lang="es-ES" sz="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Dirección de Defensoría del Tomador, Asegurado, Beneficiario, Contratante, Usuario y Afiliado</a:t>
          </a:r>
        </a:p>
      </cdr:txBody>
    </cdr:sp>
  </cdr:relSizeAnchor>
  <cdr:relSizeAnchor xmlns:cdr="http://schemas.openxmlformats.org/drawingml/2006/chartDrawing">
    <cdr:from>
      <cdr:x>0.02557</cdr:x>
      <cdr:y>0.83703</cdr:y>
    </cdr:from>
    <cdr:to>
      <cdr:x>0.38848</cdr:x>
      <cdr:y>0.87018</cdr:y>
    </cdr:to>
    <cdr:sp macro="" textlink="">
      <cdr:nvSpPr>
        <cdr:cNvPr id="3" name="CuadroTexto 6">
          <a:extLst xmlns:a="http://schemas.openxmlformats.org/drawingml/2006/main">
            <a:ext uri="{FF2B5EF4-FFF2-40B4-BE49-F238E27FC236}">
              <a16:creationId xmlns:a16="http://schemas.microsoft.com/office/drawing/2014/main" id="{742B4D91-6398-7AF8-F9CF-8C4C2F1A5427}"/>
            </a:ext>
          </a:extLst>
        </cdr:cNvPr>
        <cdr:cNvSpPr txBox="1"/>
      </cdr:nvSpPr>
      <cdr:spPr>
        <a:xfrm xmlns:a="http://schemas.openxmlformats.org/drawingml/2006/main">
          <a:off x="303276" y="5786726"/>
          <a:ext cx="4303773" cy="2291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VE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lvl="0">
            <a:buClr>
              <a:srgbClr val="0063B7"/>
            </a:buClr>
          </a:pPr>
          <a:r>
            <a:rPr lang="es-VE" sz="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Fuente: Sistema de Derechos y Defensa del Asegurado (SDDA)</a:t>
          </a:r>
        </a:p>
      </cdr:txBody>
    </cdr:sp>
  </cdr:relSizeAnchor>
  <cdr:relSizeAnchor xmlns:cdr="http://schemas.openxmlformats.org/drawingml/2006/chartDrawing">
    <cdr:from>
      <cdr:x>0.84735</cdr:x>
      <cdr:y>0.85098</cdr:y>
    </cdr:from>
    <cdr:to>
      <cdr:x>0.97455</cdr:x>
      <cdr:y>0.90767</cdr:y>
    </cdr:to>
    <cdr:pic>
      <cdr:nvPicPr>
        <cdr:cNvPr id="4" name="Imagen 3">
          <a:extLst xmlns:a="http://schemas.openxmlformats.org/drawingml/2006/main">
            <a:ext uri="{FF2B5EF4-FFF2-40B4-BE49-F238E27FC236}">
              <a16:creationId xmlns:a16="http://schemas.microsoft.com/office/drawing/2014/main" id="{3D47E24E-8F21-1271-0978-FE2DA0F022C7}"/>
            </a:ext>
          </a:extLst>
        </cdr:cNvPr>
        <cdr:cNvPicPr>
          <a:picLocks xmlns:a="http://schemas.openxmlformats.org/drawingml/2006/main" noChangeAspect="1"/>
        </cdr:cNvPicPr>
      </cdr:nvPicPr>
      <cdr:blipFill rotWithShape="1">
        <a:blip xmlns:a="http://schemas.openxmlformats.org/drawingml/2006/main" xmlns:r="http://schemas.openxmlformats.org/officeDocument/2006/relationships" r:embed="rId1" cstate="print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 l="11333" t="40890" r="11333" b="40889"/>
        <a:stretch xmlns:a="http://schemas.openxmlformats.org/drawingml/2006/main"/>
      </cdr:blipFill>
      <cdr:spPr>
        <a:xfrm xmlns:a="http://schemas.openxmlformats.org/drawingml/2006/main">
          <a:off x="10048745" y="5883179"/>
          <a:ext cx="1508473" cy="391922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1" tIns="46476" rIns="92951" bIns="46476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1" tIns="46476" rIns="92951" bIns="46476" rtlCol="0"/>
          <a:lstStyle>
            <a:lvl1pPr algn="r">
              <a:defRPr sz="1200"/>
            </a:lvl1pPr>
          </a:lstStyle>
          <a:p>
            <a:fld id="{E6A01C79-E960-4B01-A6D3-B39A6C41B41D}" type="datetimeFigureOut">
              <a:rPr lang="es-VE" smtClean="0"/>
              <a:t>4/12/2024</a:t>
            </a:fld>
            <a:endParaRPr lang="es-V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1" tIns="46476" rIns="92951" bIns="46476" rtlCol="0" anchor="ctr"/>
          <a:lstStyle/>
          <a:p>
            <a:endParaRPr lang="es-V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98500" y="4467782"/>
            <a:ext cx="5588000" cy="3655457"/>
          </a:xfrm>
          <a:prstGeom prst="rect">
            <a:avLst/>
          </a:prstGeom>
        </p:spPr>
        <p:txBody>
          <a:bodyPr vert="horz" lIns="92951" tIns="46476" rIns="92951" bIns="46476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1" tIns="46476" rIns="92951" bIns="46476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1" tIns="46476" rIns="92951" bIns="46476" rtlCol="0" anchor="b"/>
          <a:lstStyle>
            <a:lvl1pPr algn="r">
              <a:defRPr sz="1200"/>
            </a:lvl1pPr>
          </a:lstStyle>
          <a:p>
            <a:fld id="{64A0131F-B7C1-439A-A722-ABD678BE2B68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29292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0131F-B7C1-439A-A722-ABD678BE2B68}" type="slidenum">
              <a:rPr lang="es-VE" smtClean="0"/>
              <a:t>2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37562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0131F-B7C1-439A-A722-ABD678BE2B68}" type="slidenum">
              <a:rPr lang="es-VE" smtClean="0"/>
              <a:t>3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2519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0131F-B7C1-439A-A722-ABD678BE2B68}" type="slidenum">
              <a:rPr lang="es-VE" smtClean="0"/>
              <a:t>4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48400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0131F-B7C1-439A-A722-ABD678BE2B68}" type="slidenum">
              <a:rPr lang="es-VE" smtClean="0"/>
              <a:t>5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26635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0131F-B7C1-439A-A722-ABD678BE2B68}" type="slidenum">
              <a:rPr lang="es-VE" smtClean="0"/>
              <a:t>6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32630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EF2CF-1D0E-4368-AF73-492615967AB1}" type="datetimeFigureOut">
              <a:rPr lang="es-VE" smtClean="0"/>
              <a:t>4/12/2024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7DA3-647C-4071-972C-1FD4386777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9499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EF2CF-1D0E-4368-AF73-492615967AB1}" type="datetimeFigureOut">
              <a:rPr lang="es-VE" smtClean="0"/>
              <a:t>4/12/2024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7DA3-647C-4071-972C-1FD4386777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0803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EF2CF-1D0E-4368-AF73-492615967AB1}" type="datetimeFigureOut">
              <a:rPr lang="es-VE" smtClean="0"/>
              <a:t>4/12/2024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7DA3-647C-4071-972C-1FD4386777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86141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EF2CF-1D0E-4368-AF73-492615967AB1}" type="datetimeFigureOut">
              <a:rPr lang="es-VE" smtClean="0"/>
              <a:t>4/12/2024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7DA3-647C-4071-972C-1FD4386777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4721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EF2CF-1D0E-4368-AF73-492615967AB1}" type="datetimeFigureOut">
              <a:rPr lang="es-VE" smtClean="0"/>
              <a:t>4/12/2024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7DA3-647C-4071-972C-1FD4386777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491254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EF2CF-1D0E-4368-AF73-492615967AB1}" type="datetimeFigureOut">
              <a:rPr lang="es-VE" smtClean="0"/>
              <a:t>4/12/2024</a:t>
            </a:fld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7DA3-647C-4071-972C-1FD4386777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83758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EF2CF-1D0E-4368-AF73-492615967AB1}" type="datetimeFigureOut">
              <a:rPr lang="es-VE" smtClean="0"/>
              <a:t>4/12/2024</a:t>
            </a:fld>
            <a:endParaRPr lang="es-V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7DA3-647C-4071-972C-1FD4386777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0927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EF2CF-1D0E-4368-AF73-492615967AB1}" type="datetimeFigureOut">
              <a:rPr lang="es-VE" smtClean="0"/>
              <a:t>4/12/2024</a:t>
            </a:fld>
            <a:endParaRPr lang="es-V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7DA3-647C-4071-972C-1FD4386777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27394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EF2CF-1D0E-4368-AF73-492615967AB1}" type="datetimeFigureOut">
              <a:rPr lang="es-VE" smtClean="0"/>
              <a:t>4/12/2024</a:t>
            </a:fld>
            <a:endParaRPr lang="es-V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7DA3-647C-4071-972C-1FD4386777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78848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EF2CF-1D0E-4368-AF73-492615967AB1}" type="datetimeFigureOut">
              <a:rPr lang="es-VE" smtClean="0"/>
              <a:t>4/12/2024</a:t>
            </a:fld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7DA3-647C-4071-972C-1FD4386777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70584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EF2CF-1D0E-4368-AF73-492615967AB1}" type="datetimeFigureOut">
              <a:rPr lang="es-VE" smtClean="0"/>
              <a:t>4/12/2024</a:t>
            </a:fld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7DA3-647C-4071-972C-1FD4386777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28997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EF2CF-1D0E-4368-AF73-492615967AB1}" type="datetimeFigureOut">
              <a:rPr lang="es-VE" smtClean="0"/>
              <a:t>4/12/2024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57DA3-647C-4071-972C-1FD43867771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53056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2700000">
            <a:off x="11555275" y="-150554"/>
            <a:ext cx="3817950" cy="3712834"/>
            <a:chOff x="0" y="0"/>
            <a:chExt cx="1913890" cy="1913890"/>
          </a:xfrm>
          <a:solidFill>
            <a:schemeClr val="accent1">
              <a:lumMod val="75000"/>
            </a:schemeClr>
          </a:solidFill>
        </p:grpSpPr>
        <p:sp>
          <p:nvSpPr>
            <p:cNvPr id="3" name="Freeform 3"/>
            <p:cNvSpPr/>
            <p:nvPr/>
          </p:nvSpPr>
          <p:spPr>
            <a:xfrm>
              <a:off x="0" y="0"/>
              <a:ext cx="1913890" cy="1913890"/>
            </a:xfrm>
            <a:custGeom>
              <a:avLst/>
              <a:gdLst/>
              <a:ahLst/>
              <a:cxnLst/>
              <a:rect l="l" t="t" r="r" b="b"/>
              <a:pathLst>
                <a:path w="1913890" h="1913890">
                  <a:moveTo>
                    <a:pt x="0" y="0"/>
                  </a:moveTo>
                  <a:lnTo>
                    <a:pt x="1913890" y="0"/>
                  </a:lnTo>
                  <a:lnTo>
                    <a:pt x="1913890" y="1913890"/>
                  </a:lnTo>
                  <a:lnTo>
                    <a:pt x="0" y="1913890"/>
                  </a:lnTo>
                  <a:close/>
                </a:path>
              </a:pathLst>
            </a:custGeom>
            <a:grpFill/>
          </p:spPr>
        </p:sp>
      </p:grpSp>
      <p:grpSp>
        <p:nvGrpSpPr>
          <p:cNvPr id="4" name="Group 4"/>
          <p:cNvGrpSpPr/>
          <p:nvPr/>
        </p:nvGrpSpPr>
        <p:grpSpPr>
          <a:xfrm rot="2700000">
            <a:off x="11785594" y="8979"/>
            <a:ext cx="3258760" cy="3393766"/>
            <a:chOff x="0" y="0"/>
            <a:chExt cx="1913890" cy="191389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1913890" cy="1913890"/>
            </a:xfrm>
            <a:custGeom>
              <a:avLst/>
              <a:gdLst/>
              <a:ahLst/>
              <a:cxnLst/>
              <a:rect l="l" t="t" r="r" b="b"/>
              <a:pathLst>
                <a:path w="1913890" h="1913890">
                  <a:moveTo>
                    <a:pt x="0" y="0"/>
                  </a:moveTo>
                  <a:lnTo>
                    <a:pt x="0" y="1913890"/>
                  </a:lnTo>
                  <a:lnTo>
                    <a:pt x="1913890" y="1913890"/>
                  </a:lnTo>
                  <a:lnTo>
                    <a:pt x="1913890" y="0"/>
                  </a:lnTo>
                  <a:lnTo>
                    <a:pt x="0" y="0"/>
                  </a:lnTo>
                  <a:close/>
                  <a:moveTo>
                    <a:pt x="1852930" y="1852930"/>
                  </a:moveTo>
                  <a:lnTo>
                    <a:pt x="59690" y="1852930"/>
                  </a:lnTo>
                  <a:lnTo>
                    <a:pt x="59690" y="59690"/>
                  </a:lnTo>
                  <a:lnTo>
                    <a:pt x="1852930" y="59690"/>
                  </a:lnTo>
                  <a:lnTo>
                    <a:pt x="1852930" y="185293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id="6" name="Group 6"/>
          <p:cNvGrpSpPr/>
          <p:nvPr/>
        </p:nvGrpSpPr>
        <p:grpSpPr>
          <a:xfrm rot="2700000">
            <a:off x="8746936" y="6124791"/>
            <a:ext cx="4109559" cy="4109559"/>
            <a:chOff x="0" y="0"/>
            <a:chExt cx="1913890" cy="1913890"/>
          </a:xfrm>
          <a:solidFill>
            <a:schemeClr val="accent1">
              <a:lumMod val="75000"/>
            </a:schemeClr>
          </a:solidFill>
        </p:grpSpPr>
        <p:sp>
          <p:nvSpPr>
            <p:cNvPr id="7" name="Freeform 7"/>
            <p:cNvSpPr/>
            <p:nvPr/>
          </p:nvSpPr>
          <p:spPr>
            <a:xfrm>
              <a:off x="0" y="0"/>
              <a:ext cx="1913890" cy="1913890"/>
            </a:xfrm>
            <a:custGeom>
              <a:avLst/>
              <a:gdLst/>
              <a:ahLst/>
              <a:cxnLst/>
              <a:rect l="l" t="t" r="r" b="b"/>
              <a:pathLst>
                <a:path w="1913890" h="1913890">
                  <a:moveTo>
                    <a:pt x="0" y="0"/>
                  </a:moveTo>
                  <a:lnTo>
                    <a:pt x="0" y="1913890"/>
                  </a:lnTo>
                  <a:lnTo>
                    <a:pt x="1913890" y="1913890"/>
                  </a:lnTo>
                  <a:lnTo>
                    <a:pt x="1913890" y="0"/>
                  </a:lnTo>
                  <a:lnTo>
                    <a:pt x="0" y="0"/>
                  </a:lnTo>
                  <a:close/>
                  <a:moveTo>
                    <a:pt x="1852930" y="1852930"/>
                  </a:moveTo>
                  <a:lnTo>
                    <a:pt x="59690" y="1852930"/>
                  </a:lnTo>
                  <a:lnTo>
                    <a:pt x="59690" y="59690"/>
                  </a:lnTo>
                  <a:lnTo>
                    <a:pt x="1852930" y="59690"/>
                  </a:lnTo>
                  <a:lnTo>
                    <a:pt x="1852930" y="1852930"/>
                  </a:lnTo>
                  <a:close/>
                </a:path>
              </a:pathLst>
            </a:custGeom>
            <a:grpFill/>
          </p:spPr>
        </p:sp>
      </p:grpSp>
      <p:sp>
        <p:nvSpPr>
          <p:cNvPr id="9" name="Freeform 9"/>
          <p:cNvSpPr/>
          <p:nvPr/>
        </p:nvSpPr>
        <p:spPr>
          <a:xfrm>
            <a:off x="114300" y="1363232"/>
            <a:ext cx="5462040" cy="1035194"/>
          </a:xfrm>
          <a:custGeom>
            <a:avLst/>
            <a:gdLst/>
            <a:ahLst/>
            <a:cxnLst/>
            <a:rect l="l" t="t" r="r" b="b"/>
            <a:pathLst>
              <a:path w="11940861" h="1932248">
                <a:moveTo>
                  <a:pt x="0" y="0"/>
                </a:moveTo>
                <a:lnTo>
                  <a:pt x="11940861" y="0"/>
                </a:lnTo>
                <a:lnTo>
                  <a:pt x="11940861" y="1932248"/>
                </a:lnTo>
                <a:lnTo>
                  <a:pt x="0" y="19322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9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 l="-21447" r="-3"/>
            </a:stretch>
          </a:blipFill>
        </p:spPr>
      </p:sp>
      <p:grpSp>
        <p:nvGrpSpPr>
          <p:cNvPr id="10" name="Group 10"/>
          <p:cNvGrpSpPr/>
          <p:nvPr/>
        </p:nvGrpSpPr>
        <p:grpSpPr>
          <a:xfrm>
            <a:off x="0" y="0"/>
            <a:ext cx="361068" cy="6858000"/>
            <a:chOff x="0" y="0"/>
            <a:chExt cx="157867" cy="2998468"/>
          </a:xfrm>
          <a:solidFill>
            <a:schemeClr val="accent1">
              <a:lumMod val="50000"/>
            </a:schemeClr>
          </a:solidFill>
        </p:grpSpPr>
        <p:sp>
          <p:nvSpPr>
            <p:cNvPr id="11" name="Freeform 11"/>
            <p:cNvSpPr/>
            <p:nvPr/>
          </p:nvSpPr>
          <p:spPr>
            <a:xfrm>
              <a:off x="0" y="0"/>
              <a:ext cx="157867" cy="2998468"/>
            </a:xfrm>
            <a:custGeom>
              <a:avLst/>
              <a:gdLst/>
              <a:ahLst/>
              <a:cxnLst/>
              <a:rect l="l" t="t" r="r" b="b"/>
              <a:pathLst>
                <a:path w="157867" h="2998468">
                  <a:moveTo>
                    <a:pt x="0" y="0"/>
                  </a:moveTo>
                  <a:lnTo>
                    <a:pt x="157867" y="0"/>
                  </a:lnTo>
                  <a:lnTo>
                    <a:pt x="157867" y="2998468"/>
                  </a:lnTo>
                  <a:lnTo>
                    <a:pt x="0" y="2998468"/>
                  </a:lnTo>
                  <a:close/>
                </a:path>
              </a:pathLst>
            </a:custGeom>
            <a:grpFill/>
          </p:spPr>
        </p:sp>
      </p:grpSp>
      <p:pic>
        <p:nvPicPr>
          <p:cNvPr id="17" name="Imagen 16">
            <a:extLst>
              <a:ext uri="{FF2B5EF4-FFF2-40B4-BE49-F238E27FC236}">
                <a16:creationId xmlns:a16="http://schemas.microsoft.com/office/drawing/2014/main" id="{0348B5AC-65FB-5DD0-FA2B-C640DB65AED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33" t="40890" r="11333" b="40889"/>
          <a:stretch/>
        </p:blipFill>
        <p:spPr>
          <a:xfrm>
            <a:off x="4497312" y="3994448"/>
            <a:ext cx="3447211" cy="1135307"/>
          </a:xfrm>
          <a:prstGeom prst="rect">
            <a:avLst/>
          </a:prstGeom>
        </p:spPr>
      </p:pic>
      <p:sp>
        <p:nvSpPr>
          <p:cNvPr id="18" name="Título 1">
            <a:extLst>
              <a:ext uri="{FF2B5EF4-FFF2-40B4-BE49-F238E27FC236}">
                <a16:creationId xmlns:a16="http://schemas.microsoft.com/office/drawing/2014/main" id="{EFC56D7E-E92C-2EA8-8E92-2D32D476ED29}"/>
              </a:ext>
            </a:extLst>
          </p:cNvPr>
          <p:cNvSpPr txBox="1">
            <a:spLocks/>
          </p:cNvSpPr>
          <p:nvPr/>
        </p:nvSpPr>
        <p:spPr>
          <a:xfrm>
            <a:off x="905597" y="2143810"/>
            <a:ext cx="10380806" cy="1793516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defPPr>
              <a:defRPr lang="es-ES"/>
            </a:defPPr>
            <a:lvl1pPr algn="l" defTabSz="6858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s-ES" sz="4500" b="1" i="0" kern="1200" spc="75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lang="es-ES">
                <a:solidFill>
                  <a:schemeClr val="tx2"/>
                </a:solidFill>
              </a:defRPr>
            </a:lvl2pPr>
            <a:lvl3pPr eaLnBrk="1" hangingPunct="1">
              <a:defRPr lang="es-ES">
                <a:solidFill>
                  <a:schemeClr val="tx2"/>
                </a:solidFill>
              </a:defRPr>
            </a:lvl3pPr>
            <a:lvl4pPr eaLnBrk="1" hangingPunct="1">
              <a:defRPr lang="es-ES">
                <a:solidFill>
                  <a:schemeClr val="tx2"/>
                </a:solidFill>
              </a:defRPr>
            </a:lvl4pPr>
            <a:lvl5pPr eaLnBrk="1" hangingPunct="1">
              <a:defRPr lang="es-ES">
                <a:solidFill>
                  <a:schemeClr val="tx2"/>
                </a:solidFill>
              </a:defRPr>
            </a:lvl5pPr>
            <a:lvl6pPr eaLnBrk="1" hangingPunct="1">
              <a:defRPr lang="es-ES">
                <a:solidFill>
                  <a:schemeClr val="tx2"/>
                </a:solidFill>
              </a:defRPr>
            </a:lvl6pPr>
            <a:lvl7pPr eaLnBrk="1" hangingPunct="1">
              <a:defRPr lang="es-ES">
                <a:solidFill>
                  <a:schemeClr val="tx2"/>
                </a:solidFill>
              </a:defRPr>
            </a:lvl7pPr>
            <a:lvl8pPr eaLnBrk="1" hangingPunct="1">
              <a:defRPr lang="es-ES">
                <a:solidFill>
                  <a:schemeClr val="tx2"/>
                </a:solidFill>
              </a:defRPr>
            </a:lvl8pPr>
            <a:lvl9pPr eaLnBrk="1" hangingPunct="1">
              <a:defRPr lang="es-ES">
                <a:solidFill>
                  <a:schemeClr val="tx2"/>
                </a:solidFill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4400" b="1" i="0" u="none" strike="noStrike" kern="1200" cap="none" spc="75" normalizeH="0" baseline="0" noProof="0" dirty="0">
                <a:ln>
                  <a:noFill/>
                </a:ln>
                <a:solidFill>
                  <a:srgbClr val="A9D4DB">
                    <a:lumMod val="50000"/>
                  </a:srgb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RANKING DE EMPRESAS DENUNCIADAS</a:t>
            </a:r>
            <a:br>
              <a:rPr kumimoji="0" lang="es-VE" sz="4400" b="1" i="0" u="none" strike="noStrike" kern="1200" cap="none" spc="75" normalizeH="0" baseline="0" noProof="0" dirty="0">
                <a:ln>
                  <a:noFill/>
                </a:ln>
                <a:solidFill>
                  <a:srgbClr val="A9D4DB">
                    <a:lumMod val="50000"/>
                  </a:srgb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</a:br>
            <a:r>
              <a:rPr kumimoji="0" lang="es-VE" sz="4400" b="1" i="0" u="none" strike="noStrike" kern="1200" cap="none" spc="75" normalizeH="0" baseline="0" noProof="0" dirty="0">
                <a:ln>
                  <a:noFill/>
                </a:ln>
                <a:solidFill>
                  <a:srgbClr val="A9D4DB">
                    <a:lumMod val="50000"/>
                  </a:srgb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  NOVIEMBRE</a:t>
            </a:r>
            <a:r>
              <a:rPr kumimoji="0" lang="es-VE" sz="4400" b="1" i="0" u="none" strike="noStrike" kern="1200" cap="none" spc="75" normalizeH="0" noProof="0" dirty="0">
                <a:ln>
                  <a:noFill/>
                </a:ln>
                <a:solidFill>
                  <a:srgbClr val="A9D4DB">
                    <a:lumMod val="50000"/>
                  </a:srgb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 </a:t>
            </a:r>
            <a:r>
              <a:rPr kumimoji="0" lang="es-VE" sz="4400" b="1" i="0" u="none" strike="noStrike" kern="1200" cap="none" spc="75" normalizeH="0" baseline="0" noProof="0" dirty="0">
                <a:ln>
                  <a:noFill/>
                </a:ln>
                <a:solidFill>
                  <a:srgbClr val="A9D4DB">
                    <a:lumMod val="50000"/>
                  </a:srgbClr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2024 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8EFEB96-07F3-6F33-FE89-4E169064E629}"/>
              </a:ext>
            </a:extLst>
          </p:cNvPr>
          <p:cNvSpPr txBox="1"/>
          <p:nvPr/>
        </p:nvSpPr>
        <p:spPr>
          <a:xfrm>
            <a:off x="604483" y="561307"/>
            <a:ext cx="561643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Superintendencia de la Actividad Aseguradora </a:t>
            </a:r>
          </a:p>
          <a:p>
            <a:r>
              <a:rPr lang="es-ES" sz="900" dirty="0"/>
              <a:t>RIF: G-20008047-7</a:t>
            </a:r>
          </a:p>
          <a:p>
            <a:r>
              <a:rPr lang="es-ES" sz="900" dirty="0"/>
              <a:t>Dirección de Defensoría del tomador, asegurado, beneficiario, contratante, usuario y afiliado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36BDBA1F-C4E8-8583-919B-B29146BB296C}"/>
              </a:ext>
            </a:extLst>
          </p:cNvPr>
          <p:cNvSpPr txBox="1">
            <a:spLocks/>
          </p:cNvSpPr>
          <p:nvPr/>
        </p:nvSpPr>
        <p:spPr>
          <a:xfrm>
            <a:off x="2519291" y="644254"/>
            <a:ext cx="7410790" cy="62322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defPPr>
              <a:defRPr lang="es-ES"/>
            </a:defPPr>
            <a:lvl1pPr algn="l" defTabSz="6858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s-ES" sz="3300" b="1" i="0" kern="1200" spc="75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lang="es-ES">
                <a:solidFill>
                  <a:schemeClr val="tx2"/>
                </a:solidFill>
              </a:defRPr>
            </a:lvl2pPr>
            <a:lvl3pPr eaLnBrk="1" hangingPunct="1">
              <a:defRPr lang="es-ES">
                <a:solidFill>
                  <a:schemeClr val="tx2"/>
                </a:solidFill>
              </a:defRPr>
            </a:lvl3pPr>
            <a:lvl4pPr eaLnBrk="1" hangingPunct="1">
              <a:defRPr lang="es-ES">
                <a:solidFill>
                  <a:schemeClr val="tx2"/>
                </a:solidFill>
              </a:defRPr>
            </a:lvl4pPr>
            <a:lvl5pPr eaLnBrk="1" hangingPunct="1">
              <a:defRPr lang="es-ES">
                <a:solidFill>
                  <a:schemeClr val="tx2"/>
                </a:solidFill>
              </a:defRPr>
            </a:lvl5pPr>
            <a:lvl6pPr eaLnBrk="1" hangingPunct="1">
              <a:defRPr lang="es-ES">
                <a:solidFill>
                  <a:schemeClr val="tx2"/>
                </a:solidFill>
              </a:defRPr>
            </a:lvl6pPr>
            <a:lvl7pPr eaLnBrk="1" hangingPunct="1">
              <a:defRPr lang="es-ES">
                <a:solidFill>
                  <a:schemeClr val="tx2"/>
                </a:solidFill>
              </a:defRPr>
            </a:lvl7pPr>
            <a:lvl8pPr eaLnBrk="1" hangingPunct="1">
              <a:defRPr lang="es-ES">
                <a:solidFill>
                  <a:schemeClr val="tx2"/>
                </a:solidFill>
              </a:defRPr>
            </a:lvl8pPr>
            <a:lvl9pPr eaLnBrk="1" hangingPunct="1">
              <a:defRPr lang="es-ES">
                <a:solidFill>
                  <a:schemeClr val="tx2"/>
                </a:solidFill>
              </a:defRPr>
            </a:lvl9pPr>
          </a:lstStyle>
          <a:p>
            <a:pPr algn="ctr">
              <a:defRPr sz="2128" b="1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br>
              <a:rPr lang="es-VE" sz="2128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</a:br>
            <a:r>
              <a:rPr lang="es-VE" sz="2128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Denuncias Recibidas en el mes de Noviembre 2024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70FAF8F-5627-36DB-BDC9-47C65CBF3FA5}"/>
              </a:ext>
            </a:extLst>
          </p:cNvPr>
          <p:cNvSpPr txBox="1"/>
          <p:nvPr/>
        </p:nvSpPr>
        <p:spPr>
          <a:xfrm>
            <a:off x="196948" y="182589"/>
            <a:ext cx="5054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Superintendencia de la Actividad Aseguradora </a:t>
            </a:r>
          </a:p>
          <a:p>
            <a:r>
              <a:rPr lang="es-E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RIF: G-20008047-7</a:t>
            </a:r>
          </a:p>
          <a:p>
            <a:r>
              <a:rPr lang="es-E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Defensoría del Tomador, Asegurado, Beneficiario, Contratante, Usuario y Afiliado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42B4D91-6398-7AF8-F9CF-8C4C2F1A5427}"/>
              </a:ext>
            </a:extLst>
          </p:cNvPr>
          <p:cNvSpPr txBox="1"/>
          <p:nvPr/>
        </p:nvSpPr>
        <p:spPr>
          <a:xfrm>
            <a:off x="196948" y="6194809"/>
            <a:ext cx="43037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0063B7"/>
              </a:buClr>
            </a:pPr>
            <a:r>
              <a:rPr lang="es-VE" sz="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Sistema de Derechos y Defensa del Asegurado (SDDA)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D47E24E-8F21-1271-0978-FE2DA0F022C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33" t="40890" r="11333" b="40889"/>
          <a:stretch/>
        </p:blipFill>
        <p:spPr>
          <a:xfrm>
            <a:off x="10287269" y="6118289"/>
            <a:ext cx="1508491" cy="368483"/>
          </a:xfrm>
          <a:prstGeom prst="rect">
            <a:avLst/>
          </a:prstGeom>
        </p:spPr>
      </p:pic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631876"/>
              </p:ext>
            </p:extLst>
          </p:nvPr>
        </p:nvGraphicFramePr>
        <p:xfrm>
          <a:off x="344774" y="1323037"/>
          <a:ext cx="11450986" cy="4688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16538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C70FAF8F-5627-36DB-BDC9-47C65CBF3FA5}"/>
              </a:ext>
            </a:extLst>
          </p:cNvPr>
          <p:cNvSpPr txBox="1"/>
          <p:nvPr/>
        </p:nvSpPr>
        <p:spPr>
          <a:xfrm>
            <a:off x="196948" y="182589"/>
            <a:ext cx="5054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Superintendencia de la Actividad Aseguradora </a:t>
            </a:r>
          </a:p>
          <a:p>
            <a:r>
              <a:rPr lang="es-E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RIF: G-20008047-7</a:t>
            </a:r>
          </a:p>
          <a:p>
            <a:r>
              <a:rPr lang="es-E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Defensoría del Tomador, Asegurado, Beneficiario, Contratante, Usuario y Afiliado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42B4D91-6398-7AF8-F9CF-8C4C2F1A5427}"/>
              </a:ext>
            </a:extLst>
          </p:cNvPr>
          <p:cNvSpPr txBox="1"/>
          <p:nvPr/>
        </p:nvSpPr>
        <p:spPr>
          <a:xfrm>
            <a:off x="196948" y="6194809"/>
            <a:ext cx="43037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0063B7"/>
              </a:buClr>
            </a:pPr>
            <a:r>
              <a:rPr lang="es-VE" sz="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Sistema de Derechos y Defensa del Asegurado (SDDA)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D47E24E-8F21-1271-0978-FE2DA0F022C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33" t="40890" r="11333" b="40889"/>
          <a:stretch/>
        </p:blipFill>
        <p:spPr>
          <a:xfrm>
            <a:off x="10287269" y="6118289"/>
            <a:ext cx="1508491" cy="36848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56B6A453-FA2D-56A1-BF6A-1B5037473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40" y="735694"/>
            <a:ext cx="9570140" cy="726014"/>
          </a:xfrm>
        </p:spPr>
        <p:txBody>
          <a:bodyPr>
            <a:normAutofit/>
          </a:bodyPr>
          <a:lstStyle/>
          <a:p>
            <a:pPr algn="ctr" rtl="0">
              <a:defRPr sz="2128" b="1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VE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RAMOS</a:t>
            </a:r>
            <a:br>
              <a:rPr lang="es-VE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VE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Denuncias</a:t>
            </a:r>
            <a:r>
              <a:rPr lang="es-VE" sz="1800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Recibidas y </a:t>
            </a:r>
            <a:r>
              <a:rPr lang="es-VE" sz="1800" spc="75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Gestionadas en el</a:t>
            </a:r>
            <a:r>
              <a:rPr lang="es-VE" sz="1800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mes de </a:t>
            </a:r>
            <a:r>
              <a:rPr lang="es-VE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Noviembre</a:t>
            </a:r>
            <a:r>
              <a:rPr lang="es-VE" sz="1800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2024</a:t>
            </a:r>
            <a:endParaRPr lang="es-ES" sz="1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938981"/>
              </p:ext>
            </p:extLst>
          </p:nvPr>
        </p:nvGraphicFramePr>
        <p:xfrm>
          <a:off x="424252" y="1678837"/>
          <a:ext cx="11371507" cy="430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52243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969216-4546-238C-CD2F-968EEAA934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0477578-BF0F-1915-BFF9-54F56CEC8BE2}"/>
              </a:ext>
            </a:extLst>
          </p:cNvPr>
          <p:cNvSpPr txBox="1"/>
          <p:nvPr/>
        </p:nvSpPr>
        <p:spPr>
          <a:xfrm>
            <a:off x="196948" y="182589"/>
            <a:ext cx="5054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Superintendencia de la Actividad Aseguradora </a:t>
            </a:r>
          </a:p>
          <a:p>
            <a:r>
              <a:rPr lang="es-E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RIF: G-20008047-7</a:t>
            </a:r>
          </a:p>
          <a:p>
            <a:r>
              <a:rPr lang="es-E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Defensoría del Tomador, Asegurado, Beneficiario, Contratante, Usuario y Afiliado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634F2E3-9AF7-65FA-06B8-B60CFFAAB28F}"/>
              </a:ext>
            </a:extLst>
          </p:cNvPr>
          <p:cNvSpPr txBox="1"/>
          <p:nvPr/>
        </p:nvSpPr>
        <p:spPr>
          <a:xfrm>
            <a:off x="311248" y="6194808"/>
            <a:ext cx="43037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0063B7"/>
              </a:buClr>
            </a:pPr>
            <a:r>
              <a:rPr lang="es-VE" sz="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Sistema de Derechos y Defensa del Asegurado (SDDA)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99060B7-B3D6-D624-87B9-2D149997255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33" t="40890" r="11333" b="40889"/>
          <a:stretch/>
        </p:blipFill>
        <p:spPr>
          <a:xfrm>
            <a:off x="10255348" y="6229310"/>
            <a:ext cx="1508491" cy="36848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AAE6121B-1902-69FA-A450-7A9D2915B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248" y="939305"/>
            <a:ext cx="9570140" cy="726014"/>
          </a:xfrm>
        </p:spPr>
        <p:txBody>
          <a:bodyPr>
            <a:normAutofit/>
          </a:bodyPr>
          <a:lstStyle/>
          <a:p>
            <a:pPr algn="ctr">
              <a:defRPr sz="2128" b="1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VE" sz="18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SALUD</a:t>
            </a:r>
            <a:br>
              <a:rPr lang="es-VE" sz="18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VE" sz="18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Denuncias Recibidas y Gestionadas en el mes de Noviembre 2024</a:t>
            </a: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75E2AEA-350F-BF88-E137-E95BB44EF8B7}"/>
              </a:ext>
            </a:extLst>
          </p:cNvPr>
          <p:cNvSpPr txBox="1"/>
          <p:nvPr/>
        </p:nvSpPr>
        <p:spPr>
          <a:xfrm>
            <a:off x="10271565" y="1692062"/>
            <a:ext cx="1622134" cy="3485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3B7"/>
              </a:buClr>
              <a:buSzTx/>
              <a:buFontTx/>
              <a:buNone/>
              <a:tabLst/>
              <a:defRPr/>
            </a:pPr>
            <a:r>
              <a:rPr kumimoji="0" lang="es-VE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REVISIÓN Y ANÁLISIS.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3B7"/>
              </a:buClr>
              <a:buSzTx/>
              <a:buFontTx/>
              <a:buNone/>
              <a:tabLst/>
              <a:defRPr/>
            </a:pPr>
            <a:r>
              <a:rPr kumimoji="0" lang="es-V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Denuncia en discusión y en proceso de defensa o en espera de respuesta por parte de las empresas de seguros y confirmaciones de información con los asegurados.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3B7"/>
              </a:buClr>
              <a:buSzTx/>
              <a:buFontTx/>
              <a:buNone/>
              <a:tabLst/>
              <a:defRPr/>
            </a:pPr>
            <a:endParaRPr kumimoji="0" lang="es-VE" sz="105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3B7"/>
              </a:buClr>
              <a:buSzTx/>
              <a:buFontTx/>
              <a:buNone/>
              <a:tabLst/>
              <a:defRPr/>
            </a:pPr>
            <a:r>
              <a:rPr kumimoji="0" lang="es-VE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PROCEDENTE.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3B7"/>
              </a:buClr>
              <a:buSzTx/>
              <a:buFontTx/>
              <a:buNone/>
              <a:tabLst/>
              <a:defRPr/>
            </a:pPr>
            <a:r>
              <a:rPr kumimoji="0" lang="es-V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Denuncia cerrada, favorable al denunciante.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3B7"/>
              </a:buClr>
              <a:buSzTx/>
              <a:buFontTx/>
              <a:buNone/>
              <a:tabLst/>
              <a:defRPr/>
            </a:pPr>
            <a:endParaRPr kumimoji="0" lang="es-VE" sz="105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3B7"/>
              </a:buClr>
              <a:buSzTx/>
              <a:buFontTx/>
              <a:buNone/>
              <a:tabLst/>
              <a:defRPr/>
            </a:pPr>
            <a:r>
              <a:rPr kumimoji="0" lang="es-VE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NO PROCEDENTE.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3B7"/>
              </a:buClr>
              <a:buSzTx/>
              <a:buFontTx/>
              <a:buNone/>
              <a:tabLst/>
              <a:defRPr/>
            </a:pPr>
            <a:r>
              <a:rPr kumimoji="0" lang="es-V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Denuncia cerrada, favorable a la Empresa de Seguros.</a:t>
            </a: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6719100"/>
              </p:ext>
            </p:extLst>
          </p:nvPr>
        </p:nvGraphicFramePr>
        <p:xfrm>
          <a:off x="230972" y="1692062"/>
          <a:ext cx="10040593" cy="4399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55511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5945547"/>
              </p:ext>
            </p:extLst>
          </p:nvPr>
        </p:nvGraphicFramePr>
        <p:xfrm>
          <a:off x="0" y="249382"/>
          <a:ext cx="11859064" cy="6913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ángulo 4"/>
          <p:cNvSpPr/>
          <p:nvPr/>
        </p:nvSpPr>
        <p:spPr>
          <a:xfrm>
            <a:off x="2887631" y="821892"/>
            <a:ext cx="70495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Denuncias en revisión y análisis en el mes de Noviembre 2024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82268FB-8D73-61E5-855B-305585B0ED91}"/>
              </a:ext>
            </a:extLst>
          </p:cNvPr>
          <p:cNvSpPr txBox="1"/>
          <p:nvPr/>
        </p:nvSpPr>
        <p:spPr>
          <a:xfrm>
            <a:off x="5523827" y="1191224"/>
            <a:ext cx="6514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>
                <a:srgbClr val="0063B7"/>
              </a:buClr>
            </a:pPr>
            <a:r>
              <a:rPr lang="es-VE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Denuncias en discusión y en proceso de defensa o en espera de respuesta por parte de las empresas de seguros y confirmaciones de información con los asegurados</a:t>
            </a:r>
            <a:r>
              <a:rPr lang="es-VE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Century Gothic" panose="020B0502020202020204" pitchFamily="34" charset="0"/>
              </a:rPr>
              <a:t>. </a:t>
            </a:r>
            <a:endParaRPr lang="es-VE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2095537"/>
              </p:ext>
            </p:extLst>
          </p:nvPr>
        </p:nvGraphicFramePr>
        <p:xfrm>
          <a:off x="303276" y="1763734"/>
          <a:ext cx="11555788" cy="4225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83528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5">
            <a:extLst>
              <a:ext uri="{FF2B5EF4-FFF2-40B4-BE49-F238E27FC236}">
                <a16:creationId xmlns:a16="http://schemas.microsoft.com/office/drawing/2014/main" id="{C70FAF8F-5627-36DB-BDC9-47C65CBF3FA5}"/>
              </a:ext>
            </a:extLst>
          </p:cNvPr>
          <p:cNvSpPr txBox="1"/>
          <p:nvPr/>
        </p:nvSpPr>
        <p:spPr>
          <a:xfrm>
            <a:off x="336619" y="300211"/>
            <a:ext cx="5054333" cy="461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Superintendencia de la Actividad Aseguradora </a:t>
            </a:r>
          </a:p>
          <a:p>
            <a:r>
              <a:rPr lang="es-E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RIF: G-20008047-7</a:t>
            </a:r>
          </a:p>
          <a:p>
            <a:r>
              <a:rPr lang="es-E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Defensoría del Tomador, Asegurado, Beneficiario, Contratante, Usuario y Afiliado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3D47E24E-8F21-1271-0978-FE2DA0F022C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33" t="40890" r="11333" b="40889"/>
          <a:stretch/>
        </p:blipFill>
        <p:spPr>
          <a:xfrm>
            <a:off x="10152915" y="6113589"/>
            <a:ext cx="1508473" cy="368480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40872A9F-7406-A54B-30E3-8C9247CD9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0266" y="727701"/>
            <a:ext cx="8251466" cy="623227"/>
          </a:xfrm>
        </p:spPr>
        <p:txBody>
          <a:bodyPr>
            <a:noAutofit/>
          </a:bodyPr>
          <a:lstStyle/>
          <a:p>
            <a:pPr algn="ctr" rtl="0">
              <a:defRPr sz="2128" b="1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VE" sz="1800" dirty="0"/>
              <a:t>Denuncias en revisión y análisis de Proveedores en el mes de Noviembre 2024 </a:t>
            </a: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9218841"/>
              </p:ext>
            </p:extLst>
          </p:nvPr>
        </p:nvGraphicFramePr>
        <p:xfrm>
          <a:off x="305719" y="1539360"/>
          <a:ext cx="11580561" cy="4580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525C44A5-97E8-152E-31F5-6F0A9EC17331}"/>
              </a:ext>
            </a:extLst>
          </p:cNvPr>
          <p:cNvSpPr txBox="1"/>
          <p:nvPr/>
        </p:nvSpPr>
        <p:spPr>
          <a:xfrm>
            <a:off x="6054327" y="1401066"/>
            <a:ext cx="60943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Clr>
                <a:srgbClr val="0063B7"/>
              </a:buClr>
            </a:pPr>
            <a:r>
              <a:rPr lang="es-VE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Denuncias por incumplimiento de pago de las empresas de seguros a proveedores de servicios que se encuentran en discusión y en proceso de defensa o en espera de respuesta por parte de las empresas de seguros.</a:t>
            </a:r>
            <a:endParaRPr lang="es-VE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7944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0563C1"/>
    </a:folHlink>
  </a:clrScheme>
  <a:fontScheme name="Sheets">
    <a:majorFont>
      <a:latin typeface="Calibri"/>
      <a:ea typeface="Calibri"/>
      <a:cs typeface="Calibri"/>
    </a:majorFont>
    <a:minorFont>
      <a:latin typeface="Calibri"/>
      <a:ea typeface="Calibri"/>
      <a:cs typeface="Calibri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803</TotalTime>
  <Words>398</Words>
  <Application>Microsoft Office PowerPoint</Application>
  <PresentationFormat>Panorámica</PresentationFormat>
  <Paragraphs>65</Paragraphs>
  <Slides>6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Franklin Gothic Demi</vt:lpstr>
      <vt:lpstr>Tema de Office</vt:lpstr>
      <vt:lpstr>Presentación de PowerPoint</vt:lpstr>
      <vt:lpstr>Presentación de PowerPoint</vt:lpstr>
      <vt:lpstr>POR RAMOS Denuncias Recibidas y Gestionadas en el mes de Noviembre 2024</vt:lpstr>
      <vt:lpstr>SALUD Denuncias Recibidas y Gestionadas en el mes de Noviembre 2024</vt:lpstr>
      <vt:lpstr>Presentación de PowerPoint</vt:lpstr>
      <vt:lpstr>Denuncias en revisión y análisis de Proveedores en el mes de Noviembre 2024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Jeison A. García Palacios</dc:creator>
  <cp:lastModifiedBy>Barbara Rangel</cp:lastModifiedBy>
  <cp:revision>34</cp:revision>
  <cp:lastPrinted>2024-12-02T17:54:22Z</cp:lastPrinted>
  <dcterms:created xsi:type="dcterms:W3CDTF">2024-11-01T13:26:52Z</dcterms:created>
  <dcterms:modified xsi:type="dcterms:W3CDTF">2024-12-04T13:44:41Z</dcterms:modified>
</cp:coreProperties>
</file>